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1"/>
  </p:notesMasterIdLst>
  <p:sldIdLst>
    <p:sldId id="257" r:id="rId4"/>
    <p:sldId id="258" r:id="rId5"/>
    <p:sldId id="263" r:id="rId6"/>
    <p:sldId id="259" r:id="rId7"/>
    <p:sldId id="261" r:id="rId8"/>
    <p:sldId id="264" r:id="rId9"/>
    <p:sldId id="265" r:id="rId10"/>
  </p:sldIdLst>
  <p:sldSz cx="9144000" cy="5143500" type="screen16x9"/>
  <p:notesSz cx="6858000" cy="9144000"/>
  <p:embeddedFontLst>
    <p:embeddedFont>
      <p:font typeface="Dosis" pitchFamily="2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03" d="100"/>
          <a:sy n="103" d="100"/>
        </p:scale>
        <p:origin x="15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9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52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89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bypar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Marketing Funnels</a:t>
            </a:r>
            <a:endParaRPr sz="1200" dirty="0">
              <a:solidFill>
                <a:schemeClr val="lt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+mj-lt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Luis Virgen</a:t>
            </a:r>
            <a:endParaRPr sz="2800" dirty="0">
              <a:solidFill>
                <a:srgbClr val="EFEFEF"/>
              </a:solidFill>
              <a:latin typeface="+mj-lt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5/17/2023</a:t>
            </a:r>
            <a:endParaRPr sz="2800" dirty="0">
              <a:solidFill>
                <a:srgbClr val="EFEFEF"/>
              </a:solidFill>
              <a:latin typeface="+mj-lt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/>
            <a:r>
              <a:rPr lang="en-US" b="0" i="0" u="none" strike="noStrike" cap="none" dirty="0">
                <a:latin typeface="Roboto"/>
                <a:ea typeface="Roboto"/>
                <a:cs typeface="Roboto"/>
                <a:sym typeface="Roboto"/>
              </a:rPr>
              <a:t>Table of Contents</a:t>
            </a:r>
          </a:p>
        </p:txBody>
      </p:sp>
      <p:sp>
        <p:nvSpPr>
          <p:cNvPr id="310" name="Subtitle 2">
            <a:extLst>
              <a:ext uri="{FF2B5EF4-FFF2-40B4-BE49-F238E27FC236}">
                <a16:creationId xmlns:a16="http://schemas.microsoft.com/office/drawing/2014/main" id="{A2A9F4F3-0671-76C8-BFFA-A12EC2E9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/>
          <a:lstStyle/>
          <a:p>
            <a:r>
              <a:rPr lang="en-US" dirty="0"/>
              <a:t>Marketing Funnel Analysis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</a:t>
            </a:r>
          </a:p>
          <a:p>
            <a:pPr marL="457200" lvl="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Survey Funnel</a:t>
            </a:r>
          </a:p>
          <a:p>
            <a:pPr marL="457200" lvl="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 Query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173335"/>
            <a:ext cx="2855246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CONTEXT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6" y="1620588"/>
            <a:ext cx="3055878" cy="256483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600" b="0" i="0" u="sng" dirty="0">
                <a:effectLst/>
                <a:latin typeface="+mn-lt"/>
                <a:hlinkClick r:id="rId3"/>
              </a:rPr>
              <a:t>Warby Parker</a:t>
            </a:r>
            <a:r>
              <a:rPr lang="en-US" sz="1600" b="0" i="0" dirty="0">
                <a:solidFill>
                  <a:srgbClr val="10162F"/>
                </a:solidFill>
                <a:effectLst/>
                <a:latin typeface="+mn-lt"/>
              </a:rPr>
              <a:t> is a transformative lifestyle brand with a lofty objective: to offer designer eyewear at a revolutionary price while leading the way for socially conscious businesses</a:t>
            </a: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0C36C-683D-91BC-FC24-03DFA3C9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0935"/>
            <a:ext cx="2574239" cy="609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BE514-2447-D75D-3252-FFADD88A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811" y="-54742"/>
            <a:ext cx="4341189" cy="51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7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3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Survey Funnel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question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dirty="0">
                <a:solidFill>
                  <a:srgbClr val="10162F"/>
                </a:solidFill>
                <a:effectLst/>
                <a:latin typeface="+mn-lt"/>
              </a:rPr>
              <a:t>Users will “give up” at different points in the survey. Let’s analyze how many users move from Question 1 to Question 2, etc.</a:t>
            </a: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0F9BE-418D-F747-BB68-E8961754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17" y="3332145"/>
            <a:ext cx="4801016" cy="1615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00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A/B Test Query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20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82498"/>
            <a:ext cx="8520600" cy="39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584291"/>
            <a:ext cx="3870900" cy="4363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--Temporary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--Users that go through each stage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'Total',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'Purchase',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1.0*SUM(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'Percentage Home try on',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1.0*SUM(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'Percentage purchase'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--A(B Test Query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'Home Try On',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'Purchase'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584291"/>
            <a:ext cx="4920900" cy="262726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dirty="0">
                <a:solidFill>
                  <a:srgbClr val="10162F"/>
                </a:solidFill>
                <a:effectLst/>
                <a:latin typeface="+mn-lt"/>
              </a:rPr>
              <a:t>Warby Parker’s purchase funnel is: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dirty="0">
              <a:solidFill>
                <a:srgbClr val="10162F"/>
              </a:solidFill>
              <a:effectLst/>
              <a:latin typeface="+mn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dirty="0">
                <a:solidFill>
                  <a:srgbClr val="10162F"/>
                </a:solidFill>
                <a:effectLst/>
                <a:latin typeface="+mn-lt"/>
              </a:rPr>
              <a:t>Take the Style Quiz → Home Try-On → Purchase the Perfect Pair of Glasses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dirty="0">
              <a:solidFill>
                <a:srgbClr val="10162F"/>
              </a:solidFill>
              <a:effectLst/>
              <a:latin typeface="+mn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dirty="0">
                <a:solidFill>
                  <a:srgbClr val="10162F"/>
                </a:solidFill>
                <a:effectLst/>
                <a:latin typeface="+mn-lt"/>
              </a:rPr>
              <a:t>During the Home Try-On stage, we will be conducting an A/B Test: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dirty="0">
              <a:solidFill>
                <a:srgbClr val="10162F"/>
              </a:solidFill>
              <a:effectLst/>
              <a:latin typeface="+mn-lt"/>
            </a:endParaRP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0162F"/>
                </a:solidFill>
                <a:effectLst/>
                <a:latin typeface="+mn-lt"/>
              </a:rPr>
              <a:t>50% of the users will get 3 pairs to try on</a:t>
            </a:r>
          </a:p>
          <a:p>
            <a:pPr marL="17145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0162F"/>
                </a:solidFill>
                <a:effectLst/>
                <a:latin typeface="+mn-lt"/>
              </a:rPr>
              <a:t>50% of the users will get 5 pairs to try on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10162F"/>
              </a:solidFill>
              <a:effectLst/>
              <a:latin typeface="+mn-l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dirty="0">
                <a:solidFill>
                  <a:srgbClr val="10162F"/>
                </a:solidFill>
                <a:effectLst/>
                <a:latin typeface="+mn-lt"/>
              </a:rPr>
              <a:t>Let’s find out whether or not users who get more pairs to try on at home will be more likely to make a purchase.</a:t>
            </a:r>
            <a:endParaRPr lang="en-US" sz="1050" dirty="0"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5CDE2-9013-19C6-4C8A-AB50C27F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4" y="3291344"/>
            <a:ext cx="4940463" cy="75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788210-6A6C-8F40-09A1-B242435D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4" y="4123969"/>
            <a:ext cx="4920899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0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463</Words>
  <Application>Microsoft Office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Courier New</vt:lpstr>
      <vt:lpstr>Roboto</vt:lpstr>
      <vt:lpstr>Arial</vt:lpstr>
      <vt:lpstr>Roboto Black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Luis Eduardo Virgen Caudillo</cp:lastModifiedBy>
  <cp:revision>9</cp:revision>
  <dcterms:modified xsi:type="dcterms:W3CDTF">2023-05-16T23:05:59Z</dcterms:modified>
</cp:coreProperties>
</file>